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20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19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2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ristianka_assets/night_car.jpg"/>
          <p:cNvPicPr>
            <a:picLocks noChangeAspect="1"/>
          </p:cNvPicPr>
          <p:nvPr/>
        </p:nvPicPr>
        <p:blipFill>
          <a:blip r:embed="rId3"/>
          <a:srcRect l="2000" r="-2051"/>
          <a:stretch/>
        </p:blipFill>
        <p:spPr>
          <a:xfrm>
            <a:off x="305" y="0"/>
            <a:ext cx="12501492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5370653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66928" y="1554480"/>
            <a:ext cx="4389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4400" b="0" dirty="0">
                <a:solidFill>
                  <a:srgbClr val="9624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KRISTIÁNKA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658368" y="273405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0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13232" y="2761488"/>
            <a:ext cx="4270248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650" b="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Když</a:t>
            </a:r>
            <a:r>
              <a:rPr lang="en-US" sz="165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50" b="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</a:t>
            </a:r>
            <a:r>
              <a:rPr lang="en-US" sz="165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manžel začne tajně hrát na Kristiána, jeho žena mu připomene, </a:t>
            </a:r>
          </a:p>
          <a:p>
            <a:pPr marL="0" indent="0" algn="l">
              <a:buNone/>
            </a:pPr>
            <a:r>
              <a:rPr lang="en-US" sz="1650" b="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kdo</a:t>
            </a:r>
            <a:r>
              <a:rPr lang="en-US" sz="165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je skutečná hlavní hrdinka.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566928" y="52852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01</a:t>
            </a:r>
            <a:endParaRPr lang="en-US" sz="580" dirty="0"/>
          </a:p>
        </p:txBody>
      </p:sp>
      <p:sp>
        <p:nvSpPr>
          <p:cNvPr id="11" name="Text 8"/>
          <p:cNvSpPr/>
          <p:nvPr/>
        </p:nvSpPr>
        <p:spPr>
          <a:xfrm>
            <a:off x="11338560" y="63276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713232" y="4290000"/>
            <a:ext cx="1852174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400" b="0" dirty="0">
                <a:solidFill>
                  <a:srgbClr val="D6A45A"/>
                </a:solidFill>
                <a:latin typeface="Aptos"/>
              </a:rPr>
              <a:t>ROMANTICKÁ KOMEDIE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4807" y="4740000"/>
            <a:ext cx="15572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400" b="0" dirty="0">
                <a:solidFill>
                  <a:srgbClr val="D6A45A"/>
                </a:solidFill>
                <a:latin typeface="Aptos"/>
              </a:rPr>
              <a:t>CELOVEČERNÍ FILM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7565" y="-164892"/>
            <a:ext cx="12599381" cy="7285220"/>
          </a:xfrm>
          <a:prstGeom prst="rect">
            <a:avLst/>
          </a:prstGeom>
          <a:solidFill>
            <a:srgbClr val="120908"/>
          </a:solidFill>
          <a:ln w="12700">
            <a:solidFill>
              <a:srgbClr val="120908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pic>
        <p:nvPicPr>
          <p:cNvPr id="3" name="Image 0" descr="/mnt/data/kristianka_assets/dance_lounge.jpg"/>
          <p:cNvPicPr>
            <a:picLocks noChangeAspect="1"/>
          </p:cNvPicPr>
          <p:nvPr/>
        </p:nvPicPr>
        <p:blipFill>
          <a:blip r:embed="rId3"/>
          <a:srcRect l="12000" r="29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442586" y="0"/>
            <a:ext cx="6741871" cy="6858000"/>
          </a:xfrm>
          <a:prstGeom prst="rect">
            <a:avLst/>
          </a:prstGeom>
          <a:solidFill>
            <a:srgbClr val="000000">
              <a:alpha val="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sp>
        <p:nvSpPr>
          <p:cNvPr id="5" name="Shape 2"/>
          <p:cNvSpPr/>
          <p:nvPr/>
        </p:nvSpPr>
        <p:spPr>
          <a:xfrm>
            <a:off x="5096274" y="64008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66928" y="64008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SIGNATURE SCÉNY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66928" y="950976"/>
            <a:ext cx="4315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Obrazy, které prodají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film už v traileru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640080" y="2267712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980" dirty="0"/>
          </a:p>
        </p:txBody>
      </p:sp>
      <p:sp>
        <p:nvSpPr>
          <p:cNvPr id="9" name="Text 6"/>
          <p:cNvSpPr/>
          <p:nvPr/>
        </p:nvSpPr>
        <p:spPr>
          <a:xfrm>
            <a:off x="1078992" y="2043296"/>
            <a:ext cx="3730752" cy="238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Rituál v Orient Baru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078992" y="2250200"/>
            <a:ext cx="5197496" cy="360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Š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ampaňské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ústřice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swing...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640080" y="2880360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980" dirty="0"/>
          </a:p>
        </p:txBody>
      </p:sp>
      <p:sp>
        <p:nvSpPr>
          <p:cNvPr id="12" name="Text 9"/>
          <p:cNvSpPr/>
          <p:nvPr/>
        </p:nvSpPr>
        <p:spPr>
          <a:xfrm>
            <a:off x="1078992" y="2574424"/>
            <a:ext cx="3730752" cy="242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Profesor v obleku Kristiána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78991" y="2752344"/>
            <a:ext cx="536810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Oldřichův make-over: z 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nevýrazného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akademika</a:t>
            </a:r>
            <a:endParaRPr lang="en-US" sz="1400" b="0" dirty="0">
              <a:solidFill>
                <a:srgbClr val="F3D9B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 stává muž, za kterým se lidé otáčejí.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640080" y="349300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980" dirty="0"/>
          </a:p>
        </p:txBody>
      </p:sp>
      <p:sp>
        <p:nvSpPr>
          <p:cNvPr id="15" name="Text 12"/>
          <p:cNvSpPr/>
          <p:nvPr/>
        </p:nvSpPr>
        <p:spPr>
          <a:xfrm>
            <a:off x="1078992" y="3255264"/>
            <a:ext cx="373075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Adéla vstupuje do hry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078992" y="3429000"/>
            <a:ext cx="4370832" cy="635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sz="1400" b="0" dirty="0" err="1">
                <a:solidFill>
                  <a:srgbClr val="F3D9BF"/>
                </a:solidFill>
                <a:latin typeface="Aptos"/>
              </a:rPr>
              <a:t>Nové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šaty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, hotel,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rudé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růže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a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manžel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, </a:t>
            </a:r>
            <a:endParaRPr lang="cs-CZ" sz="1400" b="0" dirty="0">
              <a:solidFill>
                <a:srgbClr val="F3D9BF"/>
              </a:solidFill>
              <a:latin typeface="Aptos"/>
            </a:endParaRPr>
          </a:p>
          <a:p>
            <a:pPr algn="l"/>
            <a:r>
              <a:rPr sz="1400" b="0" dirty="0" err="1">
                <a:solidFill>
                  <a:srgbClr val="F3D9BF"/>
                </a:solidFill>
                <a:latin typeface="Aptos"/>
              </a:rPr>
              <a:t>který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poprvé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žárlí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.</a:t>
            </a:r>
          </a:p>
        </p:txBody>
      </p:sp>
      <p:sp>
        <p:nvSpPr>
          <p:cNvPr id="17" name="Text 14"/>
          <p:cNvSpPr/>
          <p:nvPr/>
        </p:nvSpPr>
        <p:spPr>
          <a:xfrm>
            <a:off x="640080" y="4105656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980" dirty="0"/>
          </a:p>
        </p:txBody>
      </p:sp>
      <p:sp>
        <p:nvSpPr>
          <p:cNvPr id="18" name="Text 15"/>
          <p:cNvSpPr/>
          <p:nvPr/>
        </p:nvSpPr>
        <p:spPr>
          <a:xfrm>
            <a:off x="1078992" y="3950208"/>
            <a:ext cx="3730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Tohle je můj manžel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078992" y="4160520"/>
            <a:ext cx="3675888" cy="517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algn="l"/>
            <a:r>
              <a:rPr sz="1400" b="0" dirty="0">
                <a:solidFill>
                  <a:srgbClr val="F3D9BF"/>
                </a:solidFill>
                <a:latin typeface="Aptos"/>
              </a:rPr>
              <a:t>Adéla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představí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Editě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Kristiána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jako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Oldřicha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. </a:t>
            </a:r>
            <a:endParaRPr lang="cs-CZ" sz="1400" b="0" dirty="0">
              <a:solidFill>
                <a:srgbClr val="F3D9BF"/>
              </a:solidFill>
              <a:latin typeface="Aptos"/>
            </a:endParaRPr>
          </a:p>
          <a:p>
            <a:pPr algn="l"/>
            <a:r>
              <a:rPr sz="1400" b="0" dirty="0">
                <a:solidFill>
                  <a:srgbClr val="F3D9BF"/>
                </a:solidFill>
                <a:latin typeface="Aptos"/>
              </a:rPr>
              <a:t>Jeden z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vrcholných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komediálních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momentů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filmu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.</a:t>
            </a:r>
            <a:endParaRPr lang="cs-CZ" sz="1400" b="0" dirty="0">
              <a:solidFill>
                <a:srgbClr val="F3D9BF"/>
              </a:solidFill>
              <a:latin typeface="Aptos"/>
            </a:endParaRPr>
          </a:p>
          <a:p>
            <a:pPr algn="l"/>
            <a:endParaRPr lang="cs-CZ" sz="869" b="0" dirty="0">
              <a:solidFill>
                <a:srgbClr val="F7EBDD"/>
              </a:solidFill>
              <a:latin typeface="Aptos"/>
            </a:endParaRPr>
          </a:p>
          <a:p>
            <a:pPr algn="l"/>
            <a:endParaRPr sz="869" b="0" dirty="0">
              <a:solidFill>
                <a:srgbClr val="F7EBDD"/>
              </a:solidFill>
              <a:latin typeface="Apto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40080" y="4718304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1078992" y="4718304"/>
            <a:ext cx="37307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Příchod Kristiánky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078992" y="4883672"/>
            <a:ext cx="4217930" cy="406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Adéla v Orient 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aru 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převezme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kontrolu nad večerem.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23" name="Text 20"/>
          <p:cNvSpPr/>
          <p:nvPr/>
        </p:nvSpPr>
        <p:spPr>
          <a:xfrm>
            <a:off x="640080" y="5330952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980" dirty="0"/>
          </a:p>
        </p:txBody>
      </p:sp>
      <p:sp>
        <p:nvSpPr>
          <p:cNvPr id="24" name="Text 21"/>
          <p:cNvSpPr/>
          <p:nvPr/>
        </p:nvSpPr>
        <p:spPr>
          <a:xfrm>
            <a:off x="1078992" y="5157992"/>
            <a:ext cx="3730752" cy="21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Tanec a cesta domů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078992" y="5330952"/>
            <a:ext cx="3675888" cy="571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miz</a:t>
            </a: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í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Zůstane něha, humor a návrat k sobě.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26" name="Text 23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10</a:t>
            </a:r>
            <a:endParaRPr lang="en-US" sz="580" dirty="0"/>
          </a:p>
        </p:txBody>
      </p:sp>
      <p:sp>
        <p:nvSpPr>
          <p:cNvPr id="27" name="Text 24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4911" y="-149903"/>
            <a:ext cx="12501795" cy="7180289"/>
          </a:xfrm>
          <a:prstGeom prst="rect">
            <a:avLst/>
          </a:prstGeom>
          <a:solidFill>
            <a:srgbClr val="120A09"/>
          </a:solidFill>
          <a:ln w="12700">
            <a:solidFill>
              <a:srgbClr val="120A09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/mnt/data/kristianka_assets/bridge.jpg"/>
          <p:cNvPicPr>
            <a:picLocks noChangeAspect="1"/>
          </p:cNvPicPr>
          <p:nvPr/>
        </p:nvPicPr>
        <p:blipFill>
          <a:blip r:embed="rId3"/>
          <a:srcRect l="10000" r="31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74920" y="0"/>
            <a:ext cx="7116775" cy="6858000"/>
          </a:xfrm>
          <a:prstGeom prst="rect">
            <a:avLst/>
          </a:prstGeom>
          <a:solidFill>
            <a:srgbClr val="000000">
              <a:alpha val="1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2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66928" y="65836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 DIVÁKY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66928" y="987552"/>
            <a:ext cx="4315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Romantika pro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dospělé publikum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731520" y="2377440"/>
            <a:ext cx="400507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„Co kdybychom se </a:t>
            </a:r>
            <a:r>
              <a:rPr lang="en-US" sz="146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</a:t>
            </a: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46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partnera</a:t>
            </a: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kterého máme doma, dokázali po letech podívat jako poprvé?“</a:t>
            </a:r>
            <a:endParaRPr lang="en-US" sz="1460" dirty="0"/>
          </a:p>
        </p:txBody>
      </p:sp>
      <p:sp>
        <p:nvSpPr>
          <p:cNvPr id="9" name="Text 6"/>
          <p:cNvSpPr/>
          <p:nvPr/>
        </p:nvSpPr>
        <p:spPr>
          <a:xfrm>
            <a:off x="640080" y="3730752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80" dirty="0"/>
          </a:p>
        </p:txBody>
      </p:sp>
      <p:sp>
        <p:nvSpPr>
          <p:cNvPr id="10" name="Shape 7"/>
          <p:cNvSpPr/>
          <p:nvPr/>
        </p:nvSpPr>
        <p:spPr>
          <a:xfrm>
            <a:off x="1078992" y="3831336"/>
            <a:ext cx="374904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640080" y="4041648"/>
            <a:ext cx="4187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sz="1400" b="1" dirty="0" err="1">
                <a:solidFill>
                  <a:srgbClr val="F7EBDD"/>
                </a:solidFill>
              </a:rPr>
              <a:t>Srozumitelný</a:t>
            </a:r>
            <a:r>
              <a:rPr sz="1400" b="1" dirty="0">
                <a:solidFill>
                  <a:srgbClr val="F7EBDD"/>
                </a:solidFill>
              </a:rPr>
              <a:t> a </a:t>
            </a:r>
            <a:r>
              <a:rPr sz="1400" b="1" dirty="0" err="1">
                <a:solidFill>
                  <a:srgbClr val="F7EBDD"/>
                </a:solidFill>
              </a:rPr>
              <a:t>přitažlivý</a:t>
            </a:r>
            <a:r>
              <a:rPr sz="1400" b="1" dirty="0">
                <a:solidFill>
                  <a:srgbClr val="F7EBDD"/>
                </a:solidFill>
              </a:rPr>
              <a:t> </a:t>
            </a:r>
            <a:r>
              <a:rPr sz="1400" b="1" dirty="0" err="1">
                <a:solidFill>
                  <a:srgbClr val="F7EBDD"/>
                </a:solidFill>
              </a:rPr>
              <a:t>námět</a:t>
            </a:r>
            <a:endParaRPr sz="1400" b="1" dirty="0">
              <a:solidFill>
                <a:srgbClr val="F7EBDD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640080" y="4315968"/>
            <a:ext cx="4393692" cy="5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sz="1400" b="0" dirty="0" err="1">
                <a:solidFill>
                  <a:srgbClr val="F3D9BF"/>
                </a:solidFill>
                <a:latin typeface="Aptos"/>
              </a:rPr>
              <a:t>Manžel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si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tajně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zkouší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roli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Kristiána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. </a:t>
            </a:r>
            <a:endParaRPr lang="cs-CZ" sz="1400" b="0" dirty="0">
              <a:solidFill>
                <a:srgbClr val="F3D9BF"/>
              </a:solidFill>
              <a:latin typeface="Aptos"/>
            </a:endParaRPr>
          </a:p>
          <a:p>
            <a:pPr algn="l"/>
            <a:r>
              <a:rPr sz="1400" b="0" dirty="0" err="1">
                <a:solidFill>
                  <a:srgbClr val="F3D9BF"/>
                </a:solidFill>
                <a:latin typeface="Aptos"/>
              </a:rPr>
              <a:t>Jeho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žena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pochopí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pravidla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hry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a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vstoupí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do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ní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 po </a:t>
            </a:r>
            <a:r>
              <a:rPr sz="1400" b="0" dirty="0" err="1">
                <a:solidFill>
                  <a:srgbClr val="F3D9BF"/>
                </a:solidFill>
                <a:latin typeface="Aptos"/>
              </a:rPr>
              <a:t>svém</a:t>
            </a:r>
            <a:r>
              <a:rPr sz="1400" b="0" dirty="0">
                <a:solidFill>
                  <a:srgbClr val="F3D9BF"/>
                </a:solidFill>
                <a:latin typeface="Aptos"/>
              </a:rPr>
              <a:t>.</a:t>
            </a:r>
          </a:p>
        </p:txBody>
      </p:sp>
      <p:sp>
        <p:nvSpPr>
          <p:cNvPr id="13" name="Text 10"/>
          <p:cNvSpPr/>
          <p:nvPr/>
        </p:nvSpPr>
        <p:spPr>
          <a:xfrm>
            <a:off x="640080" y="4846320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80" dirty="0"/>
          </a:p>
        </p:txBody>
      </p:sp>
      <p:sp>
        <p:nvSpPr>
          <p:cNvPr id="14" name="Shape 11"/>
          <p:cNvSpPr/>
          <p:nvPr/>
        </p:nvSpPr>
        <p:spPr>
          <a:xfrm>
            <a:off x="1078992" y="4946904"/>
            <a:ext cx="374904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640080" y="5157216"/>
            <a:ext cx="4187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Dospělý humor a něha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40080" y="5431536"/>
            <a:ext cx="4187952" cy="50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Smějeme se rolím, které si postavy nasazují, </a:t>
            </a:r>
          </a:p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 nikdy se neposmíváme jejich citům.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7" name="Text 14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11</a:t>
            </a:r>
            <a:endParaRPr lang="en-US" sz="580" dirty="0"/>
          </a:p>
        </p:txBody>
      </p:sp>
      <p:sp>
        <p:nvSpPr>
          <p:cNvPr id="18" name="Text 15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460" y="-149903"/>
            <a:ext cx="12489355" cy="7210269"/>
          </a:xfrm>
          <a:prstGeom prst="rect">
            <a:avLst/>
          </a:prstGeom>
          <a:solidFill>
            <a:srgbClr val="1A0F0C"/>
          </a:solidFill>
          <a:ln w="12700">
            <a:solidFill>
              <a:srgbClr val="1A0F0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kristianka_assets/bar_piano.jpg"/>
          <p:cNvPicPr>
            <a:picLocks noChangeAspect="1"/>
          </p:cNvPicPr>
          <p:nvPr/>
        </p:nvPicPr>
        <p:blipFill>
          <a:blip r:embed="rId3"/>
          <a:srcRect l="12000" r="29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566928" y="713232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 PRODUCENTY A BROADCASTERY</a:t>
            </a:r>
            <a:endParaRPr lang="en-US" sz="680" dirty="0"/>
          </a:p>
        </p:txBody>
      </p:sp>
      <p:sp>
        <p:nvSpPr>
          <p:cNvPr id="6" name="Text 3"/>
          <p:cNvSpPr/>
          <p:nvPr/>
        </p:nvSpPr>
        <p:spPr>
          <a:xfrm>
            <a:off x="566928" y="1024128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Prémiový obsah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 rozumnou cenu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85216" y="2359152"/>
            <a:ext cx="4224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Příběh stojí na postavách, dialogu a atmosféře. 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Nabízí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výrazné filmové momenty bez nákladné akce.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0080" y="3419856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1133856" y="3520440"/>
            <a:ext cx="358444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7"/>
          <p:cNvSpPr/>
          <p:nvPr/>
        </p:nvSpPr>
        <p:spPr>
          <a:xfrm>
            <a:off x="640080" y="3712464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Silný high concept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0080" y="398678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Jedna věta vysvětlí film i trailer.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640080" y="4279392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1133856" y="4379976"/>
            <a:ext cx="358444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640080" y="4572000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Atraktivní lokace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40080" y="484632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Noční Praha, Orient Bar,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fakulta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byt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moderní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architektonická firma.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640080" y="5330952"/>
            <a:ext cx="384048" cy="1737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1133856" y="5427716"/>
            <a:ext cx="358444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15"/>
          <p:cNvSpPr/>
          <p:nvPr/>
        </p:nvSpPr>
        <p:spPr>
          <a:xfrm>
            <a:off x="640080" y="5614416"/>
            <a:ext cx="4160520" cy="2560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Jasná cílovka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40080" y="5888736"/>
            <a:ext cx="4160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Romantická komedie pro dospělé publikum.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12</a:t>
            </a:r>
            <a:endParaRPr lang="en-US" sz="580" dirty="0"/>
          </a:p>
        </p:txBody>
      </p:sp>
      <p:sp>
        <p:nvSpPr>
          <p:cNvPr id="21" name="Text 18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9144"/>
            <a:ext cx="12191695" cy="6858000"/>
          </a:xfrm>
          <a:prstGeom prst="rect">
            <a:avLst/>
          </a:prstGeom>
          <a:solidFill>
            <a:srgbClr val="1A0F0C"/>
          </a:solidFill>
          <a:ln w="12700">
            <a:solidFill>
              <a:srgbClr val="1A0F0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kristianka_assets/night_car.jpg"/>
          <p:cNvPicPr>
            <a:picLocks noChangeAspect="1"/>
          </p:cNvPicPr>
          <p:nvPr/>
        </p:nvPicPr>
        <p:blipFill>
          <a:blip r:embed="rId3"/>
          <a:srcRect l="10000" r="31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74920" y="0"/>
            <a:ext cx="7116775" cy="6858000"/>
          </a:xfrm>
          <a:prstGeom prst="rect">
            <a:avLst/>
          </a:prstGeom>
          <a:solidFill>
            <a:srgbClr val="000000">
              <a:alpha val="1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 3"/>
          <p:cNvSpPr/>
          <p:nvPr/>
        </p:nvSpPr>
        <p:spPr>
          <a:xfrm>
            <a:off x="566928" y="67665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POSITIONING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66928" y="1005840"/>
            <a:ext cx="4343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Česká romantická komedie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divácky čitelnou značkou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731520" y="2359152"/>
            <a:ext cx="4041648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</a:t>
            </a:r>
            <a:r>
              <a:rPr lang="en-US" sz="14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Elegantní romance s civilním humorem, která využívá znalost legendárního Kristiána, ale vypráví samostatný současný příběh.“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31520" y="3822192"/>
            <a:ext cx="1874520" cy="265176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7"/>
          <p:cNvSpPr/>
          <p:nvPr/>
        </p:nvSpPr>
        <p:spPr>
          <a:xfrm>
            <a:off x="731520" y="3872484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100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ROMANTICKÁ KOMEDIE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2788920" y="3822192"/>
            <a:ext cx="1572768" cy="265176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/>
          <p:cNvSpPr/>
          <p:nvPr/>
        </p:nvSpPr>
        <p:spPr>
          <a:xfrm>
            <a:off x="2788920" y="3872484"/>
            <a:ext cx="15727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100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SOUČASNÁ PRAHA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731520" y="4297680"/>
            <a:ext cx="2212848" cy="265176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731520" y="4347972"/>
            <a:ext cx="22128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100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STAROPRAŽSKÁ ELEGANCE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3034717" y="4288536"/>
            <a:ext cx="1738451" cy="265176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Text 13"/>
          <p:cNvSpPr/>
          <p:nvPr/>
        </p:nvSpPr>
        <p:spPr>
          <a:xfrm>
            <a:off x="3062149" y="4347972"/>
            <a:ext cx="1683587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100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LÁSKA NA CELÝ ŽIVOT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749808" y="5029200"/>
            <a:ext cx="3895344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Žánrově čitelné. Emočně laskavé. Vizuálně elegantní. A přitom postavené na situacích,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kterých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divák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okamžitě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pozná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13</a:t>
            </a:r>
            <a:endParaRPr lang="en-US" sz="580" dirty="0"/>
          </a:p>
        </p:txBody>
      </p:sp>
      <p:sp>
        <p:nvSpPr>
          <p:cNvPr id="19" name="Text 16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908"/>
          </a:solidFill>
          <a:ln w="12700">
            <a:solidFill>
              <a:srgbClr val="0F090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/mnt/data/kristianka_assets/street_couple.jpg"/>
          <p:cNvPicPr>
            <a:picLocks noChangeAspect="1"/>
          </p:cNvPicPr>
          <p:nvPr/>
        </p:nvPicPr>
        <p:blipFill>
          <a:blip r:embed="rId3"/>
          <a:srcRect l="16000" r="25000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2"/>
          <p:cNvSpPr/>
          <p:nvPr/>
        </p:nvSpPr>
        <p:spPr>
          <a:xfrm>
            <a:off x="640080" y="1234440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KRISTIÁNKA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37176" y="2267712"/>
            <a:ext cx="414513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„Příběh o manželství, </a:t>
            </a:r>
            <a:r>
              <a:rPr lang="en-US" sz="1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které</a:t>
            </a:r>
            <a:r>
              <a:rPr lang="en-US" sz="1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objevilo</a:t>
            </a:r>
            <a:r>
              <a:rPr lang="en-US" sz="1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zvláštní, možná trochu bláznivý způsob, jak znovu najít jiskru.“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40080" y="5010000"/>
            <a:ext cx="4200000" cy="83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sz="1400" dirty="0" err="1">
                <a:solidFill>
                  <a:srgbClr val="F7EBDD"/>
                </a:solidFill>
              </a:rPr>
              <a:t>Autoři</a:t>
            </a:r>
            <a:r>
              <a:rPr sz="1400" dirty="0">
                <a:solidFill>
                  <a:srgbClr val="F7EBDD"/>
                </a:solidFill>
              </a:rPr>
              <a:t>: </a:t>
            </a:r>
            <a:r>
              <a:rPr sz="1400" b="1" dirty="0">
                <a:solidFill>
                  <a:srgbClr val="D6A45A"/>
                </a:solidFill>
              </a:rPr>
              <a:t>Jan Gardner · Kateřina Gardner</a:t>
            </a:r>
            <a:endParaRPr lang="en-US" sz="1400" dirty="0"/>
          </a:p>
          <a:p>
            <a:pPr algn="l"/>
            <a:endParaRPr lang="cs-CZ" sz="1400" dirty="0">
              <a:solidFill>
                <a:srgbClr val="F7EBDD"/>
              </a:solidFill>
            </a:endParaRPr>
          </a:p>
          <a:p>
            <a:pPr algn="l"/>
            <a:r>
              <a:rPr sz="1400" dirty="0">
                <a:solidFill>
                  <a:srgbClr val="F7EBDD"/>
                </a:solidFill>
              </a:rPr>
              <a:t>Producent: </a:t>
            </a:r>
            <a:r>
              <a:rPr sz="1400" b="1" dirty="0">
                <a:solidFill>
                  <a:srgbClr val="D6A45A"/>
                </a:solidFill>
              </a:rPr>
              <a:t>Robert </a:t>
            </a:r>
            <a:r>
              <a:rPr sz="1400" b="1" dirty="0" err="1">
                <a:solidFill>
                  <a:srgbClr val="D6A45A"/>
                </a:solidFill>
              </a:rPr>
              <a:t>Plavec</a:t>
            </a:r>
            <a:endParaRPr sz="1400" b="1" dirty="0">
              <a:solidFill>
                <a:srgbClr val="D6A45A"/>
              </a:solidFill>
            </a:endParaRPr>
          </a:p>
          <a:p>
            <a:pPr algn="l"/>
            <a:r>
              <a:rPr lang="cs-CZ" sz="1400" b="1" dirty="0">
                <a:solidFill>
                  <a:srgbClr val="D6A45A"/>
                </a:solidFill>
              </a:rPr>
              <a:t>                        </a:t>
            </a:r>
            <a:r>
              <a:rPr sz="1400" b="1" dirty="0">
                <a:solidFill>
                  <a:srgbClr val="D6A45A"/>
                </a:solidFill>
              </a:rPr>
              <a:t>Grey Wolf, </a:t>
            </a:r>
            <a:r>
              <a:rPr sz="1400" b="1" dirty="0" err="1">
                <a:solidFill>
                  <a:srgbClr val="D6A45A"/>
                </a:solidFill>
              </a:rPr>
              <a:t>a.s.</a:t>
            </a:r>
            <a:endParaRPr sz="1400" b="1" dirty="0">
              <a:solidFill>
                <a:srgbClr val="D6A45A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14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ristianka_assets/woman_bar.jpg"/>
          <p:cNvPicPr>
            <a:picLocks noChangeAspect="1"/>
          </p:cNvPicPr>
          <p:nvPr/>
        </p:nvPicPr>
        <p:blipFill>
          <a:blip r:embed="rId3"/>
          <a:srcRect l="9000" r="-9051"/>
          <a:stretch/>
        </p:blipFill>
        <p:spPr>
          <a:xfrm>
            <a:off x="1112674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411175" y="0"/>
            <a:ext cx="1260317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1"/>
          <p:cNvSpPr/>
          <p:nvPr/>
        </p:nvSpPr>
        <p:spPr>
          <a:xfrm>
            <a:off x="-365760" y="0"/>
            <a:ext cx="5303520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 3"/>
          <p:cNvSpPr/>
          <p:nvPr/>
        </p:nvSpPr>
        <p:spPr>
          <a:xfrm>
            <a:off x="548640" y="71323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CONCEPT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48640" y="1024128"/>
            <a:ext cx="42519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Známý odkaz,</a:t>
            </a:r>
            <a:endParaRPr lang="en-US" sz="2500" dirty="0"/>
          </a:p>
          <a:p>
            <a:pPr marL="0" indent="0">
              <a:buNone/>
            </a:pPr>
            <a:r>
              <a:rPr lang="en-US" sz="2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vlastní</a:t>
            </a: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příběh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566928" y="2450592"/>
            <a:ext cx="43708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Příběh o manželství,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které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objevilo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zvláštní, možná trochu bláznivý způsob, jak znovu najít jiskru.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66928" y="3694176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1051560" y="3813048"/>
            <a:ext cx="385876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566928" y="4078224"/>
            <a:ext cx="4343400" cy="19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Silný high concept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66928" y="4363712"/>
            <a:ext cx="4343400" cy="208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Muž si tajně zkouší roli Kristiána. </a:t>
            </a:r>
          </a:p>
          <a:p>
            <a:pPr marL="0" indent="0" algn="l">
              <a:buNone/>
            </a:pP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Žena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pochopí pravidla hry a vstoupí do ní po svém.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566928" y="486460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1051560" y="4983480"/>
            <a:ext cx="385876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12"/>
          <p:cNvSpPr/>
          <p:nvPr/>
        </p:nvSpPr>
        <p:spPr>
          <a:xfrm>
            <a:off x="566928" y="5248656"/>
            <a:ext cx="4343400" cy="19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Odkaz, který se dá prodat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66928" y="5522976"/>
            <a:ext cx="4343400" cy="50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připomíná známou českou legendu, </a:t>
            </a:r>
          </a:p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 neparazituje na ní. Využívá ji jako startovní čáru.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7" name="Text 14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02</a:t>
            </a:r>
            <a:endParaRPr lang="en-US" sz="580" dirty="0"/>
          </a:p>
        </p:txBody>
      </p:sp>
      <p:sp>
        <p:nvSpPr>
          <p:cNvPr id="18" name="Text 15"/>
          <p:cNvSpPr/>
          <p:nvPr/>
        </p:nvSpPr>
        <p:spPr>
          <a:xfrm>
            <a:off x="11338560" y="63276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8D8"/>
          </a:solidFill>
          <a:ln w="12700">
            <a:solidFill>
              <a:srgbClr val="F7E8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kristianka_assets/apartment_couple.jpg"/>
          <p:cNvPicPr>
            <a:picLocks noChangeAspect="1"/>
          </p:cNvPicPr>
          <p:nvPr/>
        </p:nvPicPr>
        <p:blipFill>
          <a:blip r:embed="rId3"/>
          <a:srcRect l="3000" r="-3051"/>
          <a:stretch/>
        </p:blipFill>
        <p:spPr>
          <a:xfrm>
            <a:off x="411480" y="-100584"/>
            <a:ext cx="12191695" cy="69585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1089508" y="-100584"/>
            <a:ext cx="12191695" cy="6858000"/>
          </a:xfrm>
          <a:prstGeom prst="rect">
            <a:avLst/>
          </a:prstGeom>
          <a:solidFill>
            <a:srgbClr val="1B1110">
              <a:alpha val="26000"/>
            </a:srgbClr>
          </a:solidFill>
          <a:ln w="12700">
            <a:solidFill>
              <a:srgbClr val="1B111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-1500988" y="-100584"/>
            <a:ext cx="6860721" cy="6958584"/>
          </a:xfrm>
          <a:prstGeom prst="rect">
            <a:avLst/>
          </a:prstGeom>
          <a:solidFill>
            <a:srgbClr val="1B1110">
              <a:alpha val="96000"/>
            </a:srgbClr>
          </a:solidFill>
          <a:ln w="12700">
            <a:solidFill>
              <a:srgbClr val="1B111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6" name="Shape 3"/>
          <p:cNvSpPr/>
          <p:nvPr/>
        </p:nvSpPr>
        <p:spPr>
          <a:xfrm>
            <a:off x="4267506" y="0"/>
            <a:ext cx="6180638" cy="6757416"/>
          </a:xfrm>
          <a:prstGeom prst="rect">
            <a:avLst/>
          </a:prstGeom>
          <a:solidFill>
            <a:srgbClr val="F7E8D8">
              <a:alpha val="5000"/>
            </a:srgbClr>
          </a:solidFill>
          <a:ln w="12700">
            <a:solidFill>
              <a:srgbClr val="F7E8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/>
          <p:nvPr/>
        </p:nvSpPr>
        <p:spPr>
          <a:xfrm>
            <a:off x="566928" y="749808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TÉMA</a:t>
            </a:r>
            <a:endParaRPr lang="en-US" sz="680" dirty="0"/>
          </a:p>
        </p:txBody>
      </p:sp>
      <p:sp>
        <p:nvSpPr>
          <p:cNvPr id="8" name="Text 5"/>
          <p:cNvSpPr/>
          <p:nvPr/>
        </p:nvSpPr>
        <p:spPr>
          <a:xfrm>
            <a:off x="566928" y="1078992"/>
            <a:ext cx="437083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Tihle dva se milují.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Jen zapomněli jak.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676656" y="2514600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66928" y="2542032"/>
            <a:ext cx="4041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Oldřichův Kristián není útěk od Adély. </a:t>
            </a:r>
          </a:p>
          <a:p>
            <a:pPr marL="0" indent="0">
              <a:buNone/>
            </a:pP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 to paradoxně cesta k ní — i když to </a:t>
            </a:r>
            <a:r>
              <a:rPr lang="en-US" sz="146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zpočátku</a:t>
            </a:r>
            <a:r>
              <a:rPr lang="en-US" sz="146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ani jeden z nich neví.</a:t>
            </a:r>
            <a:endParaRPr lang="en-US" sz="1460" dirty="0"/>
          </a:p>
        </p:txBody>
      </p:sp>
      <p:sp>
        <p:nvSpPr>
          <p:cNvPr id="11" name="Text 8"/>
          <p:cNvSpPr/>
          <p:nvPr/>
        </p:nvSpPr>
        <p:spPr>
          <a:xfrm>
            <a:off x="566928" y="3803904"/>
            <a:ext cx="394380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Adélina hra není pomsta. Je to způsob, 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jak se znovu stát zajímavou — pro sebe i pro něj.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66928" y="4901184"/>
            <a:ext cx="377357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4D6B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Základní tón: něha, hravost a radost z toho, 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F4D6B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že</a:t>
            </a:r>
            <a:r>
              <a:rPr lang="en-US" sz="1400" dirty="0">
                <a:solidFill>
                  <a:srgbClr val="F4D6B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 po </a:t>
            </a:r>
            <a:r>
              <a:rPr lang="en-US" sz="1400" dirty="0" err="1">
                <a:solidFill>
                  <a:srgbClr val="F4D6B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dvaceti</a:t>
            </a:r>
            <a:r>
              <a:rPr lang="en-US" sz="1400" dirty="0">
                <a:solidFill>
                  <a:srgbClr val="F4D6B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letech může přijít překvapení.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03</a:t>
            </a:r>
            <a:endParaRPr lang="en-US" sz="580" dirty="0"/>
          </a:p>
        </p:txBody>
      </p:sp>
      <p:sp>
        <p:nvSpPr>
          <p:cNvPr id="14" name="Text 11"/>
          <p:cNvSpPr/>
          <p:nvPr/>
        </p:nvSpPr>
        <p:spPr>
          <a:xfrm>
            <a:off x="11338560" y="63276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4931" y="-194871"/>
            <a:ext cx="12591738" cy="7255238"/>
          </a:xfrm>
          <a:prstGeom prst="rect">
            <a:avLst/>
          </a:prstGeom>
          <a:solidFill>
            <a:srgbClr val="140B09"/>
          </a:solidFill>
          <a:ln w="12700">
            <a:solidFill>
              <a:srgbClr val="140B09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pic>
        <p:nvPicPr>
          <p:cNvPr id="3" name="Image 0" descr="/mnt/data/kristianka_assets/sunset_bar_couple.jpg"/>
          <p:cNvPicPr>
            <a:picLocks noChangeAspect="1"/>
          </p:cNvPicPr>
          <p:nvPr/>
        </p:nvPicPr>
        <p:blipFill>
          <a:blip r:embed="rId3"/>
          <a:srcRect l="10000" r="31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2"/>
          <p:cNvSpPr/>
          <p:nvPr/>
        </p:nvSpPr>
        <p:spPr>
          <a:xfrm>
            <a:off x="566928" y="676656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TÓN A SVĚT</a:t>
            </a:r>
            <a:endParaRPr lang="en-US" sz="680" dirty="0"/>
          </a:p>
        </p:txBody>
      </p:sp>
      <p:sp>
        <p:nvSpPr>
          <p:cNvPr id="6" name="Text 3"/>
          <p:cNvSpPr/>
          <p:nvPr/>
        </p:nvSpPr>
        <p:spPr>
          <a:xfrm>
            <a:off x="566928" y="987552"/>
            <a:ext cx="444398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Hřejivá romance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 světle nočních podniků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66928" y="2377440"/>
            <a:ext cx="418795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7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„Současná Praha se potkává s ozvěnou starého filmu: bary, swing, šampaňské, noční ulice — a za tím úplně obyčejná touha být znovu viděn.“</a:t>
            </a:r>
            <a:endParaRPr lang="en-US" sz="1370" dirty="0"/>
          </a:p>
        </p:txBody>
      </p:sp>
      <p:sp>
        <p:nvSpPr>
          <p:cNvPr id="8" name="Text 5"/>
          <p:cNvSpPr/>
          <p:nvPr/>
        </p:nvSpPr>
        <p:spPr>
          <a:xfrm>
            <a:off x="509112" y="4090146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1078992" y="4178808"/>
            <a:ext cx="376732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66928" y="4366260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Staropražská elegance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66928" y="4663440"/>
            <a:ext cx="4279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 Bar, rituály, Pineau des Charentes, Dom Pérignon, ústřice a Melody Makers.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09112" y="5196107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80" dirty="0"/>
          </a:p>
        </p:txBody>
      </p:sp>
      <p:sp>
        <p:nvSpPr>
          <p:cNvPr id="13" name="Shape 10"/>
          <p:cNvSpPr/>
          <p:nvPr/>
        </p:nvSpPr>
        <p:spPr>
          <a:xfrm>
            <a:off x="1078992" y="5276088"/>
            <a:ext cx="376732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566928" y="5550409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Současný </a:t>
            </a:r>
            <a:r>
              <a:rPr lang="en-US" sz="1400" b="1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civilní</a:t>
            </a: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humor a </a:t>
            </a:r>
            <a:r>
              <a:rPr lang="en-US" sz="1400" b="1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prostředí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66928" y="5827506"/>
            <a:ext cx="4279392" cy="640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400" dirty="0" err="1">
                <a:solidFill>
                  <a:srgbClr val="F3D9BF"/>
                </a:solidFill>
              </a:rPr>
              <a:t>Fakulta</a:t>
            </a:r>
            <a:r>
              <a:rPr sz="1400" dirty="0">
                <a:solidFill>
                  <a:srgbClr val="F3D9BF"/>
                </a:solidFill>
              </a:rPr>
              <a:t>, </a:t>
            </a:r>
            <a:r>
              <a:rPr sz="1400" dirty="0" err="1">
                <a:solidFill>
                  <a:srgbClr val="F3D9BF"/>
                </a:solidFill>
              </a:rPr>
              <a:t>architektonická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firma</a:t>
            </a:r>
            <a:r>
              <a:rPr sz="1400" dirty="0">
                <a:solidFill>
                  <a:srgbClr val="F3D9BF"/>
                </a:solidFill>
              </a:rPr>
              <a:t>, </a:t>
            </a:r>
            <a:r>
              <a:rPr sz="1400" dirty="0" err="1">
                <a:solidFill>
                  <a:srgbClr val="F3D9BF"/>
                </a:solidFill>
              </a:rPr>
              <a:t>byt</a:t>
            </a:r>
            <a:r>
              <a:rPr sz="1400" dirty="0">
                <a:solidFill>
                  <a:srgbClr val="F3D9BF"/>
                </a:solidFill>
              </a:rPr>
              <a:t> a </a:t>
            </a:r>
            <a:r>
              <a:rPr sz="1400" dirty="0" err="1">
                <a:solidFill>
                  <a:srgbClr val="F3D9BF"/>
                </a:solidFill>
              </a:rPr>
              <a:t>manželství</a:t>
            </a:r>
            <a:r>
              <a:rPr sz="1400" dirty="0">
                <a:solidFill>
                  <a:srgbClr val="F3D9BF"/>
                </a:solidFill>
              </a:rPr>
              <a:t>, </a:t>
            </a:r>
            <a:endParaRPr lang="cs-CZ" sz="1400" dirty="0">
              <a:solidFill>
                <a:srgbClr val="F3D9BF"/>
              </a:solidFill>
            </a:endParaRPr>
          </a:p>
          <a:p>
            <a:r>
              <a:rPr sz="1400" dirty="0" err="1">
                <a:solidFill>
                  <a:srgbClr val="F3D9BF"/>
                </a:solidFill>
              </a:rPr>
              <a:t>které</a:t>
            </a:r>
            <a:r>
              <a:rPr sz="1400" dirty="0">
                <a:solidFill>
                  <a:srgbClr val="F3D9BF"/>
                </a:solidFill>
              </a:rPr>
              <a:t> je </a:t>
            </a:r>
            <a:r>
              <a:rPr sz="1400" dirty="0" err="1">
                <a:solidFill>
                  <a:srgbClr val="F3D9BF"/>
                </a:solidFill>
              </a:rPr>
              <a:t>praktické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až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moc</a:t>
            </a:r>
            <a:r>
              <a:rPr sz="1400" dirty="0">
                <a:solidFill>
                  <a:srgbClr val="F3D9BF"/>
                </a:solidFill>
              </a:rPr>
              <a:t>.</a:t>
            </a:r>
          </a:p>
        </p:txBody>
      </p:sp>
      <p:sp>
        <p:nvSpPr>
          <p:cNvPr id="16" name="Text 13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04</a:t>
            </a:r>
            <a:endParaRPr lang="en-US" sz="580" dirty="0"/>
          </a:p>
        </p:txBody>
      </p:sp>
      <p:sp>
        <p:nvSpPr>
          <p:cNvPr id="17" name="Text 14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ristianka_assets/lecture_bright.jp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5212080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5" name="Shape 2"/>
          <p:cNvSpPr/>
          <p:nvPr/>
        </p:nvSpPr>
        <p:spPr>
          <a:xfrm>
            <a:off x="5212080" y="0"/>
            <a:ext cx="6979615" cy="6858000"/>
          </a:xfrm>
          <a:prstGeom prst="rect">
            <a:avLst/>
          </a:prstGeom>
          <a:solidFill>
            <a:srgbClr val="000000">
              <a:alpha val="2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5"/>
          <p:cNvSpPr/>
          <p:nvPr/>
        </p:nvSpPr>
        <p:spPr>
          <a:xfrm>
            <a:off x="566928" y="71323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OLDŘICH</a:t>
            </a:r>
            <a:endParaRPr lang="en-US" sz="680" dirty="0"/>
          </a:p>
        </p:txBody>
      </p:sp>
      <p:sp>
        <p:nvSpPr>
          <p:cNvPr id="12" name="Text 6"/>
          <p:cNvSpPr/>
          <p:nvPr/>
        </p:nvSpPr>
        <p:spPr>
          <a:xfrm>
            <a:off x="566928" y="1005840"/>
            <a:ext cx="52303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Oldřich: profesor,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který zapomněl žít</a:t>
            </a:r>
            <a:endParaRPr lang="en-US" sz="2500" dirty="0"/>
          </a:p>
        </p:txBody>
      </p:sp>
      <p:sp>
        <p:nvSpPr>
          <p:cNvPr id="13" name="Text 7"/>
          <p:cNvSpPr/>
          <p:nvPr/>
        </p:nvSpPr>
        <p:spPr>
          <a:xfrm>
            <a:off x="658368" y="2542032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143000" y="2660904"/>
            <a:ext cx="431596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9"/>
          <p:cNvSpPr/>
          <p:nvPr/>
        </p:nvSpPr>
        <p:spPr>
          <a:xfrm>
            <a:off x="658368" y="2926080"/>
            <a:ext cx="4800600" cy="19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Starý svět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658368" y="3244095"/>
            <a:ext cx="4800600" cy="497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Učí o Donu Juanovi, Casanovovi a Valmontovi. </a:t>
            </a:r>
          </a:p>
          <a:p>
            <a:pPr marL="0" indent="0" algn="l">
              <a:buNone/>
            </a:pP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Sám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ale dlouho žádné dobrodružství nezažil.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7" name="Text 11"/>
          <p:cNvSpPr/>
          <p:nvPr/>
        </p:nvSpPr>
        <p:spPr>
          <a:xfrm>
            <a:off x="658368" y="374904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1143000" y="3867912"/>
            <a:ext cx="431596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 13"/>
          <p:cNvSpPr/>
          <p:nvPr/>
        </p:nvSpPr>
        <p:spPr>
          <a:xfrm>
            <a:off x="658368" y="4133088"/>
            <a:ext cx="4800600" cy="19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Maska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658368" y="4429064"/>
            <a:ext cx="4800600" cy="380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Jednou měsíčně se v Orient Baru promění v Kristiána: elegantní oblek, vlastní stůl, přesný rituál.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21" name="Text 15"/>
          <p:cNvSpPr/>
          <p:nvPr/>
        </p:nvSpPr>
        <p:spPr>
          <a:xfrm>
            <a:off x="658368" y="495604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1143000" y="5074920"/>
            <a:ext cx="4315968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17"/>
          <p:cNvSpPr/>
          <p:nvPr/>
        </p:nvSpPr>
        <p:spPr>
          <a:xfrm>
            <a:off x="658368" y="5340096"/>
            <a:ext cx="4800600" cy="19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Zlom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658368" y="5687568"/>
            <a:ext cx="4800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To, co mělo být jen inspirací pro knihu, </a:t>
            </a:r>
          </a:p>
          <a:p>
            <a:pPr marL="0" indent="0" algn="l">
              <a:buNone/>
            </a:pPr>
            <a:r>
              <a:rPr lang="en-US" sz="1400" b="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postupně</a:t>
            </a:r>
            <a:r>
              <a:rPr lang="en-US" sz="1400" b="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otevře otázku, po čem opravdu touží.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25" name="Text 19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05</a:t>
            </a:r>
            <a:endParaRPr lang="en-US" sz="580" dirty="0"/>
          </a:p>
        </p:txBody>
      </p:sp>
      <p:sp>
        <p:nvSpPr>
          <p:cNvPr id="26" name="Text 20"/>
          <p:cNvSpPr/>
          <p:nvPr/>
        </p:nvSpPr>
        <p:spPr>
          <a:xfrm>
            <a:off x="11338560" y="63276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84813" y="-149902"/>
            <a:ext cx="12831579" cy="7270230"/>
          </a:xfrm>
          <a:prstGeom prst="rect">
            <a:avLst/>
          </a:prstGeom>
          <a:solidFill>
            <a:srgbClr val="1C1110"/>
          </a:solidFill>
          <a:ln w="12700">
            <a:solidFill>
              <a:srgbClr val="1C111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kristianka_assets/office_helmet.jpg"/>
          <p:cNvPicPr>
            <a:picLocks noChangeAspect="1"/>
          </p:cNvPicPr>
          <p:nvPr/>
        </p:nvPicPr>
        <p:blipFill>
          <a:blip r:embed="rId3"/>
          <a:srcRect l="38000" r="3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566928" y="69494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1C3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ADÉLA</a:t>
            </a:r>
            <a:endParaRPr lang="en-US" sz="680" dirty="0"/>
          </a:p>
        </p:txBody>
      </p:sp>
      <p:sp>
        <p:nvSpPr>
          <p:cNvPr id="6" name="Text 3"/>
          <p:cNvSpPr/>
          <p:nvPr/>
        </p:nvSpPr>
        <p:spPr>
          <a:xfrm>
            <a:off x="566928" y="1024128"/>
            <a:ext cx="43525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Adéla: žena, která drží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svět pohromadě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603504" y="2359152"/>
            <a:ext cx="422452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Stavební inženýrka. Praktická, přirozená, bez pózy. Opravuje zásuvky, projekty i manželovy průšvihy.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0080" y="3675888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1078992" y="3776472"/>
            <a:ext cx="374904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7"/>
          <p:cNvSpPr/>
          <p:nvPr/>
        </p:nvSpPr>
        <p:spPr>
          <a:xfrm>
            <a:off x="640080" y="3986784"/>
            <a:ext cx="4187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Impuls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0080" y="4306824"/>
            <a:ext cx="4187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Nová práce, nový šéf a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konkurenční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prostředí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kde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musí znovu obhájit vlastní hodnotu.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640080" y="4791456"/>
            <a:ext cx="320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D6A4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80" dirty="0"/>
          </a:p>
        </p:txBody>
      </p:sp>
      <p:sp>
        <p:nvSpPr>
          <p:cNvPr id="13" name="Shape 10"/>
          <p:cNvSpPr/>
          <p:nvPr/>
        </p:nvSpPr>
        <p:spPr>
          <a:xfrm>
            <a:off x="1078992" y="4892040"/>
            <a:ext cx="374904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640080" y="5102352"/>
            <a:ext cx="4187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Proměna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40080" y="5422391"/>
            <a:ext cx="4187952" cy="64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praktické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Adély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stává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žena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která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vstoupí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místnosti a </a:t>
            </a:r>
            <a:r>
              <a:rPr lang="en-US" sz="1400" dirty="0" err="1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otočí</a:t>
            </a:r>
            <a:r>
              <a:rPr lang="en-US" sz="1400" dirty="0">
                <a:solidFill>
                  <a:srgbClr val="F3D9B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hlavy.</a:t>
            </a:r>
            <a:endParaRPr lang="en-US" sz="1400" dirty="0">
              <a:solidFill>
                <a:srgbClr val="F3D9BF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06</a:t>
            </a:r>
            <a:endParaRPr lang="en-US" sz="580" dirty="0"/>
          </a:p>
        </p:txBody>
      </p:sp>
      <p:sp>
        <p:nvSpPr>
          <p:cNvPr id="17" name="Text 14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4931" y="-179883"/>
            <a:ext cx="12772113" cy="7360171"/>
          </a:xfrm>
          <a:prstGeom prst="rect">
            <a:avLst/>
          </a:prstGeom>
          <a:solidFill>
            <a:srgbClr val="160C0A"/>
          </a:solidFill>
          <a:ln w="12700">
            <a:solidFill>
              <a:srgbClr val="160C0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/mnt/data/kristianka_assets/apartment_empty.jpg"/>
          <p:cNvPicPr>
            <a:picLocks noChangeAspect="1"/>
          </p:cNvPicPr>
          <p:nvPr/>
        </p:nvPicPr>
        <p:blipFill>
          <a:blip r:embed="rId3"/>
          <a:srcRect l="6000" r="35596"/>
          <a:stretch/>
        </p:blipFill>
        <p:spPr>
          <a:xfrm>
            <a:off x="5074920" y="0"/>
            <a:ext cx="711677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550408" y="0"/>
            <a:ext cx="7116775" cy="6858000"/>
          </a:xfrm>
          <a:prstGeom prst="rect">
            <a:avLst/>
          </a:prstGeom>
          <a:solidFill>
            <a:srgbClr val="000000">
              <a:alpha val="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2"/>
          <p:cNvSpPr/>
          <p:nvPr/>
        </p:nvSpPr>
        <p:spPr>
          <a:xfrm>
            <a:off x="5061204" y="0"/>
            <a:ext cx="27432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66928" y="6035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VEDLEJŠÍ POSTAVY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66928" y="896112"/>
            <a:ext cx="4251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Každý </a:t>
            </a:r>
            <a:r>
              <a:rPr lang="en-US" sz="2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touží</a:t>
            </a: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být</a:t>
            </a: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znovu</a:t>
            </a: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viděn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658368" y="219456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874520" y="2203704"/>
            <a:ext cx="31866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ambiciózní kolegyně, která chce rodinu, zázemí a </a:t>
            </a:r>
            <a:r>
              <a:rPr lang="en-US" sz="1400" dirty="0" err="1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šanci</a:t>
            </a: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vlastní</a:t>
            </a: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život</a:t>
            </a: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58368" y="2779776"/>
            <a:ext cx="406908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658368" y="298094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Daniel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874520" y="299008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šéf a vdovec; v Adéle vidí odraz ženy, kterou ztratil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58368" y="3566160"/>
            <a:ext cx="406908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658368" y="376732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Tomáš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874520" y="3776472"/>
            <a:ext cx="28529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pragmatický kamarád, který Oldřicha do hry nevědomky postrčí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58368" y="4352544"/>
            <a:ext cx="406908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4"/>
          <p:cNvSpPr/>
          <p:nvPr/>
        </p:nvSpPr>
        <p:spPr>
          <a:xfrm>
            <a:off x="658368" y="455371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Viktor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874520" y="4562856"/>
            <a:ext cx="28529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4DD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děkan a přítel; zrcadlí Oldřichův profesní pád i možnost návratu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58368" y="5138928"/>
            <a:ext cx="4069080" cy="0"/>
          </a:xfrm>
          <a:prstGeom prst="line">
            <a:avLst/>
          </a:prstGeom>
          <a:noFill/>
          <a:ln w="10160">
            <a:solidFill>
              <a:srgbClr val="D6A4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731520" y="5468111"/>
            <a:ext cx="3799332" cy="78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1400" dirty="0">
                <a:solidFill>
                  <a:srgbClr val="F3D9BF"/>
                </a:solidFill>
              </a:rPr>
              <a:t>„</a:t>
            </a:r>
            <a:r>
              <a:rPr sz="1400" dirty="0" err="1">
                <a:solidFill>
                  <a:srgbClr val="F3D9BF"/>
                </a:solidFill>
              </a:rPr>
              <a:t>Nikdo</a:t>
            </a:r>
            <a:r>
              <a:rPr sz="1400" dirty="0">
                <a:solidFill>
                  <a:srgbClr val="F3D9BF"/>
                </a:solidFill>
              </a:rPr>
              <a:t> z </a:t>
            </a:r>
            <a:r>
              <a:rPr sz="1400" dirty="0" err="1">
                <a:solidFill>
                  <a:srgbClr val="F3D9BF"/>
                </a:solidFill>
              </a:rPr>
              <a:t>nich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není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padouch</a:t>
            </a:r>
            <a:r>
              <a:rPr sz="1400" dirty="0">
                <a:solidFill>
                  <a:srgbClr val="F3D9BF"/>
                </a:solidFill>
              </a:rPr>
              <a:t>. </a:t>
            </a:r>
            <a:r>
              <a:rPr sz="1400" dirty="0" err="1">
                <a:solidFill>
                  <a:srgbClr val="F3D9BF"/>
                </a:solidFill>
              </a:rPr>
              <a:t>Všichni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hledají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lásku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i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místo</a:t>
            </a:r>
            <a:r>
              <a:rPr sz="1400" dirty="0">
                <a:solidFill>
                  <a:srgbClr val="F3D9BF"/>
                </a:solidFill>
              </a:rPr>
              <a:t>, </a:t>
            </a:r>
            <a:r>
              <a:rPr sz="1400" dirty="0" err="1">
                <a:solidFill>
                  <a:srgbClr val="F3D9BF"/>
                </a:solidFill>
              </a:rPr>
              <a:t>kde</a:t>
            </a:r>
            <a:r>
              <a:rPr sz="1400" dirty="0">
                <a:solidFill>
                  <a:srgbClr val="F3D9BF"/>
                </a:solidFill>
              </a:rPr>
              <a:t> by se </a:t>
            </a:r>
            <a:r>
              <a:rPr sz="1400" dirty="0" err="1">
                <a:solidFill>
                  <a:srgbClr val="F3D9BF"/>
                </a:solidFill>
              </a:rPr>
              <a:t>cítili</a:t>
            </a:r>
            <a:r>
              <a:rPr sz="1400" dirty="0">
                <a:solidFill>
                  <a:srgbClr val="F3D9BF"/>
                </a:solidFill>
              </a:rPr>
              <a:t> </a:t>
            </a:r>
            <a:r>
              <a:rPr sz="1400" dirty="0" err="1">
                <a:solidFill>
                  <a:srgbClr val="F3D9BF"/>
                </a:solidFill>
              </a:rPr>
              <a:t>doma</a:t>
            </a:r>
            <a:r>
              <a:rPr sz="1400" dirty="0">
                <a:solidFill>
                  <a:srgbClr val="F3D9BF"/>
                </a:solidFill>
              </a:rPr>
              <a:t>.“</a:t>
            </a:r>
          </a:p>
        </p:txBody>
      </p:sp>
      <p:sp>
        <p:nvSpPr>
          <p:cNvPr id="21" name="Text 18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07</a:t>
            </a:r>
            <a:endParaRPr lang="en-US" sz="580" dirty="0"/>
          </a:p>
        </p:txBody>
      </p:sp>
      <p:sp>
        <p:nvSpPr>
          <p:cNvPr id="22" name="Text 19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891" y="-209863"/>
            <a:ext cx="12501796" cy="7240249"/>
          </a:xfrm>
          <a:prstGeom prst="rect">
            <a:avLst/>
          </a:prstGeom>
          <a:solidFill>
            <a:srgbClr val="130A09"/>
          </a:solidFill>
          <a:ln w="12700">
            <a:solidFill>
              <a:srgbClr val="130A09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pic>
        <p:nvPicPr>
          <p:cNvPr id="3" name="Image 0" descr="/mnt/data/kristianka_assets/woman_lounge.jpg"/>
          <p:cNvPicPr>
            <a:picLocks noChangeAspect="1"/>
          </p:cNvPicPr>
          <p:nvPr/>
        </p:nvPicPr>
        <p:blipFill>
          <a:blip r:embed="rId3"/>
          <a:srcRect l="8000" r="33596"/>
          <a:stretch/>
        </p:blipFill>
        <p:spPr>
          <a:xfrm>
            <a:off x="5833871" y="9144"/>
            <a:ext cx="6357824" cy="683091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66336" y="-13542"/>
            <a:ext cx="33193" cy="6858000"/>
          </a:xfrm>
          <a:prstGeom prst="rect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66928" y="6583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DRAMATURGICKÝ MOTOR</a:t>
            </a:r>
            <a:endParaRPr lang="en-US" sz="680" dirty="0"/>
          </a:p>
        </p:txBody>
      </p:sp>
      <p:sp>
        <p:nvSpPr>
          <p:cNvPr id="7" name="Text 4"/>
          <p:cNvSpPr/>
          <p:nvPr/>
        </p:nvSpPr>
        <p:spPr>
          <a:xfrm>
            <a:off x="566928" y="987552"/>
            <a:ext cx="42793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Dvě tajemství,</a:t>
            </a: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která se </a:t>
            </a:r>
            <a:r>
              <a:rPr lang="en-US" sz="2500" dirty="0" err="1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proplétají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640080" y="2267712"/>
            <a:ext cx="4160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sz="1400" b="0" dirty="0">
                <a:solidFill>
                  <a:srgbClr val="F7EBDD"/>
                </a:solidFill>
                <a:latin typeface="Aptos"/>
              </a:rPr>
              <a:t>Oldřich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si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vytvoří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noční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rituál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, v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němž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je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na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chvíli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někým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jiným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. Adéla </a:t>
            </a:r>
            <a:r>
              <a:rPr lang="cs-CZ" sz="1400" dirty="0">
                <a:solidFill>
                  <a:srgbClr val="F7EBDD"/>
                </a:solidFill>
                <a:latin typeface="Aptos"/>
              </a:rPr>
              <a:t>pro něj připraví</a:t>
            </a:r>
            <a:r>
              <a:rPr lang="cs-CZ" sz="1400" b="0" dirty="0">
                <a:solidFill>
                  <a:srgbClr val="F7EBDD"/>
                </a:solidFill>
                <a:latin typeface="Aptos"/>
              </a:rPr>
              <a:t> vlastní dobrodružství.</a:t>
            </a:r>
            <a:endParaRPr sz="1400" b="0" dirty="0">
              <a:solidFill>
                <a:srgbClr val="F7EBDD"/>
              </a:solidFill>
              <a:latin typeface="Apto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8368" y="3236976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980" dirty="0"/>
          </a:p>
        </p:txBody>
      </p:sp>
      <p:sp>
        <p:nvSpPr>
          <p:cNvPr id="10" name="Text 7"/>
          <p:cNvSpPr/>
          <p:nvPr/>
        </p:nvSpPr>
        <p:spPr>
          <a:xfrm>
            <a:off x="987552" y="3236976"/>
            <a:ext cx="4279392" cy="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Nucená pauza na fakultě a kniha, která se roky nehýbe.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58368" y="3675888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80" dirty="0"/>
          </a:p>
        </p:txBody>
      </p:sp>
      <p:sp>
        <p:nvSpPr>
          <p:cNvPr id="12" name="Text 9"/>
          <p:cNvSpPr/>
          <p:nvPr/>
        </p:nvSpPr>
        <p:spPr>
          <a:xfrm>
            <a:off x="987551" y="3675888"/>
            <a:ext cx="4160519" cy="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Proměna v Kristiána: oblek, bar, rituál a první úspěch.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58368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987551" y="4114800"/>
            <a:ext cx="5019709" cy="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sz="1400" b="0" dirty="0">
                <a:solidFill>
                  <a:srgbClr val="F7EBDD"/>
                </a:solidFill>
                <a:latin typeface="Aptos"/>
              </a:rPr>
              <a:t>Adéla v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nové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firmě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získává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pozorn</a:t>
            </a:r>
            <a:r>
              <a:rPr lang="cs-CZ" sz="1400" b="0" dirty="0">
                <a:solidFill>
                  <a:srgbClr val="F7EBDD"/>
                </a:solidFill>
                <a:latin typeface="Aptos"/>
              </a:rPr>
              <a:t>os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t, </a:t>
            </a:r>
            <a:r>
              <a:rPr lang="cs-CZ" sz="1400" b="0" dirty="0">
                <a:solidFill>
                  <a:srgbClr val="F7EBDD"/>
                </a:solidFill>
                <a:latin typeface="Aptos"/>
              </a:rPr>
              <a:t>sebevědomí i soupeřku.</a:t>
            </a:r>
          </a:p>
        </p:txBody>
      </p:sp>
      <p:sp>
        <p:nvSpPr>
          <p:cNvPr id="15" name="Text 12"/>
          <p:cNvSpPr/>
          <p:nvPr/>
        </p:nvSpPr>
        <p:spPr>
          <a:xfrm>
            <a:off x="658368" y="4553712"/>
            <a:ext cx="256032" cy="328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980" dirty="0"/>
          </a:p>
        </p:txBody>
      </p:sp>
      <p:sp>
        <p:nvSpPr>
          <p:cNvPr id="16" name="Text 13"/>
          <p:cNvSpPr/>
          <p:nvPr/>
        </p:nvSpPr>
        <p:spPr>
          <a:xfrm>
            <a:off x="987551" y="4553712"/>
            <a:ext cx="4852969" cy="434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Edita 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seznámí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 </a:t>
            </a: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Kristiánem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aniž tuší, že je to Adélin manžel.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58368" y="4992624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980" dirty="0"/>
          </a:p>
        </p:txBody>
      </p:sp>
      <p:sp>
        <p:nvSpPr>
          <p:cNvPr id="18" name="Text 15"/>
          <p:cNvSpPr/>
          <p:nvPr/>
        </p:nvSpPr>
        <p:spPr>
          <a:xfrm>
            <a:off x="987551" y="4992624"/>
            <a:ext cx="5505845" cy="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sz="1400" b="0" dirty="0">
                <a:solidFill>
                  <a:srgbClr val="F7EBDD"/>
                </a:solidFill>
                <a:latin typeface="Aptos"/>
              </a:rPr>
              <a:t>Adéla </a:t>
            </a:r>
            <a:r>
              <a:rPr lang="cs-CZ" sz="1400" dirty="0">
                <a:solidFill>
                  <a:srgbClr val="F7EBDD"/>
                </a:solidFill>
                <a:latin typeface="Aptos"/>
              </a:rPr>
              <a:t>s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Oldřich</a:t>
            </a:r>
            <a:r>
              <a:rPr lang="cs-CZ" sz="1400" b="0" dirty="0" err="1">
                <a:solidFill>
                  <a:srgbClr val="F7EBDD"/>
                </a:solidFill>
                <a:latin typeface="Aptos"/>
              </a:rPr>
              <a:t>em</a:t>
            </a:r>
            <a:r>
              <a:rPr lang="cs-CZ" sz="1400" b="0" dirty="0">
                <a:solidFill>
                  <a:srgbClr val="F7EBDD"/>
                </a:solidFill>
                <a:latin typeface="Aptos"/>
              </a:rPr>
              <a:t> rozehraje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vlastní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lang="cs-CZ" sz="1400" b="0" dirty="0">
                <a:solidFill>
                  <a:srgbClr val="F7EBDD"/>
                </a:solidFill>
                <a:latin typeface="Aptos"/>
              </a:rPr>
              <a:t>partii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: hotel,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růže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,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tajemství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.</a:t>
            </a:r>
          </a:p>
        </p:txBody>
      </p:sp>
      <p:sp>
        <p:nvSpPr>
          <p:cNvPr id="19" name="Text 16"/>
          <p:cNvSpPr/>
          <p:nvPr/>
        </p:nvSpPr>
        <p:spPr>
          <a:xfrm>
            <a:off x="658368" y="5431536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D6A45A"/>
                </a:solidFill>
                <a:latin typeface="Aptos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980" dirty="0"/>
          </a:p>
        </p:txBody>
      </p:sp>
      <p:sp>
        <p:nvSpPr>
          <p:cNvPr id="20" name="Text 17"/>
          <p:cNvSpPr/>
          <p:nvPr/>
        </p:nvSpPr>
        <p:spPr>
          <a:xfrm>
            <a:off x="987552" y="5431536"/>
            <a:ext cx="550584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Finále </a:t>
            </a: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patří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Kristiánce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– Adéla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přebírá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Oldřichovu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hru</a:t>
            </a:r>
            <a:r>
              <a:rPr lang="en-US" sz="140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</p:txBody>
      </p:sp>
      <p:sp>
        <p:nvSpPr>
          <p:cNvPr id="21" name="Text 18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08</a:t>
            </a:r>
            <a:endParaRPr lang="en-US" sz="580" dirty="0"/>
          </a:p>
        </p:txBody>
      </p:sp>
      <p:sp>
        <p:nvSpPr>
          <p:cNvPr id="22" name="Text 19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79882" y="-164893"/>
            <a:ext cx="12651698" cy="7240249"/>
          </a:xfrm>
          <a:prstGeom prst="rect">
            <a:avLst/>
          </a:prstGeom>
          <a:solidFill>
            <a:srgbClr val="100B09"/>
          </a:solidFill>
          <a:ln w="12700">
            <a:solidFill>
              <a:srgbClr val="100B09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21792" y="71323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STRUKTURA</a:t>
            </a:r>
            <a:endParaRPr lang="en-US" sz="680" dirty="0"/>
          </a:p>
        </p:txBody>
      </p:sp>
      <p:sp>
        <p:nvSpPr>
          <p:cNvPr id="4" name="Text 2"/>
          <p:cNvSpPr/>
          <p:nvPr/>
        </p:nvSpPr>
        <p:spPr>
          <a:xfrm>
            <a:off x="621792" y="1005840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Šest klíčových zvratů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58368" y="1773936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sz="1400" b="0" dirty="0" err="1">
                <a:solidFill>
                  <a:srgbClr val="F7EBDD"/>
                </a:solidFill>
                <a:latin typeface="Aptos"/>
              </a:rPr>
              <a:t>Příběh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drží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romantickou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linku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i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komediální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napětí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: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každé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další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tajemství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paradoxně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přibližuje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Oldřicha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a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Adélu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k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pravdě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.</a:t>
            </a:r>
          </a:p>
        </p:txBody>
      </p:sp>
      <p:sp>
        <p:nvSpPr>
          <p:cNvPr id="6" name="Shape 4"/>
          <p:cNvSpPr/>
          <p:nvPr/>
        </p:nvSpPr>
        <p:spPr>
          <a:xfrm>
            <a:off x="658368" y="2633472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676656" y="2688336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152144" y="2615184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Krize a maska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52144" y="2935224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Oldřich ztrácí jistotu na fakultě a zkusí roli, </a:t>
            </a:r>
          </a:p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které celý život jen přednášel.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58368" y="3840480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676656" y="3895344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1152144" y="38221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Orient Bar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52144" y="4142232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 nevinného experimentu se stane měsíční </a:t>
            </a: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rituál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přesnými pravidly.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8368" y="5047488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/>
          <p:cNvSpPr/>
          <p:nvPr/>
        </p:nvSpPr>
        <p:spPr>
          <a:xfrm>
            <a:off x="676656" y="5102352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152144" y="5029200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Adéla v novém světě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52144" y="5349240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Nová práce, Danielova pozornost a Editina žárlivost probudí Adélinu sebejistotu.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327648" y="2633472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6345936" y="2688336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20" name="Text 18"/>
          <p:cNvSpPr/>
          <p:nvPr/>
        </p:nvSpPr>
        <p:spPr>
          <a:xfrm>
            <a:off x="6821424" y="2615184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Manželství pod lupou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21424" y="2935224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Adéla uvidí Oldřicha jako Kristiána; </a:t>
            </a:r>
          </a:p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Oldřich začne žárlit na její tajemství.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327648" y="3840480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21"/>
          <p:cNvSpPr/>
          <p:nvPr/>
        </p:nvSpPr>
        <p:spPr>
          <a:xfrm>
            <a:off x="6345936" y="3895344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6821424" y="3822192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Kristiánka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821424" y="4142232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Adéla vstoupí do Orient Baru a převezme </a:t>
            </a: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hru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  <a:p>
            <a:pPr marL="0" indent="0" algn="l">
              <a:buNone/>
            </a:pPr>
            <a:r>
              <a:rPr lang="en-US" sz="1400" b="0" dirty="0" err="1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přesně</a:t>
            </a:r>
            <a:r>
              <a:rPr lang="en-US" sz="1400" b="0" dirty="0">
                <a:solidFill>
                  <a:srgbClr val="F7EB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ve chvíli, kdy ji Oldřich nejméně čeká.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327648" y="5047488"/>
            <a:ext cx="320040" cy="320040"/>
          </a:xfrm>
          <a:prstGeom prst="ellipse">
            <a:avLst/>
          </a:prstGeom>
          <a:solidFill>
            <a:srgbClr val="D6A45A"/>
          </a:solidFill>
          <a:ln w="12700">
            <a:solidFill>
              <a:srgbClr val="D6A45A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5"/>
          <p:cNvSpPr/>
          <p:nvPr/>
        </p:nvSpPr>
        <p:spPr>
          <a:xfrm>
            <a:off x="6345936" y="5102352"/>
            <a:ext cx="2834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40A0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6821424" y="5029200"/>
            <a:ext cx="4306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0" dirty="0">
                <a:solidFill>
                  <a:srgbClr val="F7EBD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Návrat domů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821424" y="5349240"/>
            <a:ext cx="4306824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sz="1400" b="0" dirty="0">
                <a:solidFill>
                  <a:srgbClr val="F7EBDD"/>
                </a:solidFill>
                <a:latin typeface="Aptos"/>
              </a:rPr>
              <a:t>Role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končí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.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Zůstávají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dva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lidé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,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kteří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se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upřímně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F7EBDD"/>
                </a:solidFill>
                <a:latin typeface="Aptos"/>
              </a:rPr>
              <a:t>milují</a:t>
            </a:r>
            <a:r>
              <a:rPr sz="1400" b="0" dirty="0">
                <a:solidFill>
                  <a:srgbClr val="F7EBDD"/>
                </a:solidFill>
                <a:latin typeface="Aptos"/>
              </a:rPr>
              <a:t>.</a:t>
            </a:r>
          </a:p>
        </p:txBody>
      </p:sp>
      <p:sp>
        <p:nvSpPr>
          <p:cNvPr id="30" name="Text 28"/>
          <p:cNvSpPr/>
          <p:nvPr/>
        </p:nvSpPr>
        <p:spPr>
          <a:xfrm>
            <a:off x="411480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KRISTIÁNKA · pitch deck · 09</a:t>
            </a:r>
            <a:endParaRPr lang="en-US" sz="580" dirty="0"/>
          </a:p>
        </p:txBody>
      </p:sp>
      <p:sp>
        <p:nvSpPr>
          <p:cNvPr id="31" name="Text 29"/>
          <p:cNvSpPr/>
          <p:nvPr/>
        </p:nvSpPr>
        <p:spPr>
          <a:xfrm>
            <a:off x="11475720" y="6327648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D6A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1148</Words>
  <Application>Microsoft Macintosh PowerPoint</Application>
  <PresentationFormat>Širokoúhlá obrazovka</PresentationFormat>
  <Paragraphs>225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Aptos</vt:lpstr>
      <vt:lpstr>Arial</vt:lpstr>
      <vt:lpstr>Georgia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Grey Wolf,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Kristiánka – pitch deck</dc:title>
  <dc:subject>Kristiánka pitch deck</dc:subject>
  <dc:creator>OpenAI</dc:creator>
  <cp:lastModifiedBy>Jan Gardner</cp:lastModifiedBy>
  <cp:revision>18</cp:revision>
  <dcterms:created xsi:type="dcterms:W3CDTF">2026-06-12T06:37:21Z</dcterms:created>
  <dcterms:modified xsi:type="dcterms:W3CDTF">2026-06-20T11:16:16Z</dcterms:modified>
</cp:coreProperties>
</file>